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1" r:id="rId8"/>
    <p:sldId id="280" r:id="rId9"/>
    <p:sldId id="302" r:id="rId10"/>
    <p:sldId id="284" r:id="rId11"/>
    <p:sldId id="277" r:id="rId12"/>
    <p:sldId id="286" r:id="rId13"/>
    <p:sldId id="304" r:id="rId14"/>
    <p:sldId id="303" r:id="rId15"/>
    <p:sldId id="300" r:id="rId16"/>
    <p:sldId id="305" r:id="rId17"/>
    <p:sldId id="306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6092" autoAdjust="0"/>
  </p:normalViewPr>
  <p:slideViewPr>
    <p:cSldViewPr snapToGrid="0" snapToObjects="1">
      <p:cViewPr varScale="1">
        <p:scale>
          <a:sx n="83" d="100"/>
          <a:sy n="83" d="100"/>
        </p:scale>
        <p:origin x="774" y="9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86979-AF30-4EF6-B410-134468B34DEF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B79AC8D-49D2-4955-BFCF-4FAC483DAC13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dirty="0"/>
            <a:t>Осуществление и мониторинг Конвенции</a:t>
          </a:r>
          <a:endParaRPr lang="ru-RU" dirty="0"/>
        </a:p>
      </dgm:t>
    </dgm:pt>
    <dgm:pt modelId="{0C14FC97-8898-4A10-B78D-FA9EF330DFFC}" type="parTrans" cxnId="{11F422F6-6F79-4DFD-92F8-ACE5DD055FB6}">
      <dgm:prSet/>
      <dgm:spPr/>
      <dgm:t>
        <a:bodyPr/>
        <a:lstStyle/>
        <a:p>
          <a:endParaRPr lang="en-US"/>
        </a:p>
      </dgm:t>
    </dgm:pt>
    <dgm:pt modelId="{3BCD90DA-5150-45E5-96EA-A2303A048537}" type="sibTrans" cxnId="{11F422F6-6F79-4DFD-92F8-ACE5DD055FB6}">
      <dgm:prSet/>
      <dgm:spPr/>
      <dgm:t>
        <a:bodyPr/>
        <a:lstStyle/>
        <a:p>
          <a:endParaRPr lang="en-US"/>
        </a:p>
      </dgm:t>
    </dgm:pt>
    <dgm:pt modelId="{FC567B80-E4E9-4EB2-B9D7-89D0FDEA8508}">
      <dgm:prSet phldrT="[Text]" custT="1"/>
      <dgm:spPr>
        <a:solidFill>
          <a:srgbClr val="92D050"/>
        </a:solidFill>
      </dgm:spPr>
      <dgm:t>
        <a:bodyPr/>
        <a:lstStyle/>
        <a:p>
          <a:r>
            <a:rPr lang="ru-RU" sz="1400" b="0" dirty="0" smtClean="0"/>
            <a:t>Курирующая инстанция </a:t>
          </a:r>
          <a:r>
            <a:rPr lang="en-US" sz="1400" b="0" dirty="0" smtClean="0"/>
            <a:t>и </a:t>
          </a:r>
          <a:r>
            <a:rPr lang="en-US" sz="1400" b="0" dirty="0" smtClean="0"/>
            <a:t>координационный механизм</a:t>
          </a:r>
          <a:endParaRPr lang="ru-RU" sz="1400" b="0" dirty="0"/>
        </a:p>
      </dgm:t>
    </dgm:pt>
    <dgm:pt modelId="{67C67DF7-3620-47F9-AE09-4F5368E36090}" type="parTrans" cxnId="{0512AECC-019D-411D-874E-C683EFAC3D8F}">
      <dgm:prSet/>
      <dgm:spPr/>
      <dgm:t>
        <a:bodyPr/>
        <a:lstStyle/>
        <a:p>
          <a:endParaRPr lang="en-US"/>
        </a:p>
      </dgm:t>
    </dgm:pt>
    <dgm:pt modelId="{C8BD1B0A-7423-49F5-80D2-68A3DB4FE896}" type="sibTrans" cxnId="{0512AECC-019D-411D-874E-C683EFAC3D8F}">
      <dgm:prSet/>
      <dgm:spPr/>
      <dgm:t>
        <a:bodyPr/>
        <a:lstStyle/>
        <a:p>
          <a:endParaRPr lang="en-US"/>
        </a:p>
      </dgm:t>
    </dgm:pt>
    <dgm:pt modelId="{0553CEF1-EF83-44F0-9119-424AEAAC622E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600" dirty="0" smtClean="0"/>
            <a:t>Национальная система мониторинга</a:t>
          </a:r>
          <a:endParaRPr lang="ru-RU" sz="1600" dirty="0"/>
        </a:p>
      </dgm:t>
    </dgm:pt>
    <dgm:pt modelId="{9E54F4C6-3AC3-45DC-A99E-7FD197C1287C}" type="parTrans" cxnId="{C6EB7833-C914-443F-A1FA-9C260843D889}">
      <dgm:prSet/>
      <dgm:spPr/>
      <dgm:t>
        <a:bodyPr/>
        <a:lstStyle/>
        <a:p>
          <a:endParaRPr lang="en-US"/>
        </a:p>
      </dgm:t>
    </dgm:pt>
    <dgm:pt modelId="{133080A0-97DA-4888-A0CF-436DA1338C1E}" type="sibTrans" cxnId="{C6EB7833-C914-443F-A1FA-9C260843D889}">
      <dgm:prSet/>
      <dgm:spPr/>
      <dgm:t>
        <a:bodyPr/>
        <a:lstStyle/>
        <a:p>
          <a:endParaRPr lang="en-US"/>
        </a:p>
      </dgm:t>
    </dgm:pt>
    <dgm:pt modelId="{7052BB00-A66B-4DF1-AEDA-78D38FA9BC34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600" b="0" dirty="0" smtClean="0"/>
            <a:t>Гражданское общество, </a:t>
          </a:r>
          <a:r>
            <a:rPr lang="ru-RU" sz="1600" b="0" dirty="0" smtClean="0"/>
            <a:t>люди с инвалидностью</a:t>
          </a:r>
          <a:r>
            <a:rPr lang="en-US" sz="1600" b="0" dirty="0" smtClean="0"/>
            <a:t> </a:t>
          </a:r>
          <a:r>
            <a:rPr lang="en-US" sz="1600" b="0" dirty="0" smtClean="0"/>
            <a:t>и </a:t>
          </a:r>
          <a:r>
            <a:rPr lang="en-US" sz="1600" b="0" dirty="0" smtClean="0"/>
            <a:t>О</a:t>
          </a:r>
          <a:r>
            <a:rPr lang="ru-RU" sz="1600" b="0" dirty="0" smtClean="0"/>
            <a:t>Л</a:t>
          </a:r>
          <a:r>
            <a:rPr lang="en-US" sz="1600" b="0" dirty="0" smtClean="0"/>
            <a:t>И</a:t>
          </a:r>
          <a:r>
            <a:rPr lang="en-US" sz="1600" b="0" dirty="0" smtClean="0"/>
            <a:t>, СМИ, ученые</a:t>
          </a:r>
        </a:p>
      </dgm:t>
    </dgm:pt>
    <dgm:pt modelId="{9BDBAD51-06A8-4B27-89AE-4D8FD712FEF9}" type="parTrans" cxnId="{ED850298-18A6-4D17-86D0-3CE2615A53CD}">
      <dgm:prSet/>
      <dgm:spPr/>
      <dgm:t>
        <a:bodyPr/>
        <a:lstStyle/>
        <a:p>
          <a:endParaRPr lang="en-US"/>
        </a:p>
      </dgm:t>
    </dgm:pt>
    <dgm:pt modelId="{07D70BF9-AB69-436D-B7E3-3CB55FABC2F7}" type="sibTrans" cxnId="{ED850298-18A6-4D17-86D0-3CE2615A53CD}">
      <dgm:prSet/>
      <dgm:spPr/>
      <dgm:t>
        <a:bodyPr/>
        <a:lstStyle/>
        <a:p>
          <a:endParaRPr lang="en-US"/>
        </a:p>
      </dgm:t>
    </dgm:pt>
    <dgm:pt modelId="{118D2BA6-58CB-4383-B3A8-7EA3C88C5F83}" type="pres">
      <dgm:prSet presAssocID="{2F686979-AF30-4EF6-B410-134468B34D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6BD1A-001E-49EA-890D-B000C5117C20}" type="pres">
      <dgm:prSet presAssocID="{2F686979-AF30-4EF6-B410-134468B34DEF}" presName="radial" presStyleCnt="0">
        <dgm:presLayoutVars>
          <dgm:animLvl val="ctr"/>
        </dgm:presLayoutVars>
      </dgm:prSet>
      <dgm:spPr/>
    </dgm:pt>
    <dgm:pt modelId="{CA856D54-5AA4-4C6B-B616-DECD6C5EC4B1}" type="pres">
      <dgm:prSet presAssocID="{7B79AC8D-49D2-4955-BFCF-4FAC483DAC13}" presName="centerShape" presStyleLbl="vennNode1" presStyleIdx="0" presStyleCnt="4" custScaleX="101409" custScaleY="87128" custLinFactNeighborX="-260" custLinFactNeighborY="-1039"/>
      <dgm:spPr/>
      <dgm:t>
        <a:bodyPr/>
        <a:lstStyle/>
        <a:p>
          <a:endParaRPr lang="en-US"/>
        </a:p>
      </dgm:t>
    </dgm:pt>
    <dgm:pt modelId="{54275520-029A-4F73-AD64-3F4E950ECE47}" type="pres">
      <dgm:prSet presAssocID="{FC567B80-E4E9-4EB2-B9D7-89D0FDEA8508}" presName="node" presStyleLbl="vennNode1" presStyleIdx="1" presStyleCnt="4" custScaleX="141710" custScaleY="89225" custRadScaleRad="1029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5281-4007-4CAA-8C09-CACCE28ACA2E}" type="pres">
      <dgm:prSet presAssocID="{0553CEF1-EF83-44F0-9119-424AEAAC622E}" presName="node" presStyleLbl="vennNode1" presStyleIdx="2" presStyleCnt="4" custScaleX="1301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467C3-C3B8-4C31-8C37-FA2CCCCC9748}" type="pres">
      <dgm:prSet presAssocID="{7052BB00-A66B-4DF1-AEDA-78D38FA9BC34}" presName="node" presStyleLbl="vennNode1" presStyleIdx="3" presStyleCnt="4" custScaleX="128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850298-18A6-4D17-86D0-3CE2615A53CD}" srcId="{7B79AC8D-49D2-4955-BFCF-4FAC483DAC13}" destId="{7052BB00-A66B-4DF1-AEDA-78D38FA9BC34}" srcOrd="2" destOrd="0" parTransId="{9BDBAD51-06A8-4B27-89AE-4D8FD712FEF9}" sibTransId="{07D70BF9-AB69-436D-B7E3-3CB55FABC2F7}"/>
    <dgm:cxn modelId="{0512AECC-019D-411D-874E-C683EFAC3D8F}" srcId="{7B79AC8D-49D2-4955-BFCF-4FAC483DAC13}" destId="{FC567B80-E4E9-4EB2-B9D7-89D0FDEA8508}" srcOrd="0" destOrd="0" parTransId="{67C67DF7-3620-47F9-AE09-4F5368E36090}" sibTransId="{C8BD1B0A-7423-49F5-80D2-68A3DB4FE896}"/>
    <dgm:cxn modelId="{91A3ECB5-B87A-4B87-9391-6CF60CFA0168}" type="presOf" srcId="{7B79AC8D-49D2-4955-BFCF-4FAC483DAC13}" destId="{CA856D54-5AA4-4C6B-B616-DECD6C5EC4B1}" srcOrd="0" destOrd="0" presId="urn:microsoft.com/office/officeart/2005/8/layout/radial3"/>
    <dgm:cxn modelId="{C6EB7833-C914-443F-A1FA-9C260843D889}" srcId="{7B79AC8D-49D2-4955-BFCF-4FAC483DAC13}" destId="{0553CEF1-EF83-44F0-9119-424AEAAC622E}" srcOrd="1" destOrd="0" parTransId="{9E54F4C6-3AC3-45DC-A99E-7FD197C1287C}" sibTransId="{133080A0-97DA-4888-A0CF-436DA1338C1E}"/>
    <dgm:cxn modelId="{BA21CFF4-EBAF-45E9-BC63-CFEA55EFBB37}" type="presOf" srcId="{7052BB00-A66B-4DF1-AEDA-78D38FA9BC34}" destId="{7C3467C3-C3B8-4C31-8C37-FA2CCCCC9748}" srcOrd="0" destOrd="0" presId="urn:microsoft.com/office/officeart/2005/8/layout/radial3"/>
    <dgm:cxn modelId="{9FBA9046-C0B3-4A7E-B37B-68A7CD2AEC79}" type="presOf" srcId="{FC567B80-E4E9-4EB2-B9D7-89D0FDEA8508}" destId="{54275520-029A-4F73-AD64-3F4E950ECE47}" srcOrd="0" destOrd="0" presId="urn:microsoft.com/office/officeart/2005/8/layout/radial3"/>
    <dgm:cxn modelId="{9E0F69E3-1CD1-4EED-9BF5-AE7BD89AE758}" type="presOf" srcId="{2F686979-AF30-4EF6-B410-134468B34DEF}" destId="{118D2BA6-58CB-4383-B3A8-7EA3C88C5F83}" srcOrd="0" destOrd="0" presId="urn:microsoft.com/office/officeart/2005/8/layout/radial3"/>
    <dgm:cxn modelId="{11F422F6-6F79-4DFD-92F8-ACE5DD055FB6}" srcId="{2F686979-AF30-4EF6-B410-134468B34DEF}" destId="{7B79AC8D-49D2-4955-BFCF-4FAC483DAC13}" srcOrd="0" destOrd="0" parTransId="{0C14FC97-8898-4A10-B78D-FA9EF330DFFC}" sibTransId="{3BCD90DA-5150-45E5-96EA-A2303A048537}"/>
    <dgm:cxn modelId="{93692FCC-C87D-4670-A982-50FEAA277E4E}" type="presOf" srcId="{0553CEF1-EF83-44F0-9119-424AEAAC622E}" destId="{AE1A5281-4007-4CAA-8C09-CACCE28ACA2E}" srcOrd="0" destOrd="0" presId="urn:microsoft.com/office/officeart/2005/8/layout/radial3"/>
    <dgm:cxn modelId="{13BE48BD-C8A7-4419-B72B-269007EF2145}" type="presParOf" srcId="{118D2BA6-58CB-4383-B3A8-7EA3C88C5F83}" destId="{8A06BD1A-001E-49EA-890D-B000C5117C20}" srcOrd="0" destOrd="0" presId="urn:microsoft.com/office/officeart/2005/8/layout/radial3"/>
    <dgm:cxn modelId="{BF402757-B60C-468B-9FBA-B6EB9F9D9C76}" type="presParOf" srcId="{8A06BD1A-001E-49EA-890D-B000C5117C20}" destId="{CA856D54-5AA4-4C6B-B616-DECD6C5EC4B1}" srcOrd="0" destOrd="0" presId="urn:microsoft.com/office/officeart/2005/8/layout/radial3"/>
    <dgm:cxn modelId="{3284A2BC-0B9B-4DCA-ADA0-F1FCA59F1B68}" type="presParOf" srcId="{8A06BD1A-001E-49EA-890D-B000C5117C20}" destId="{54275520-029A-4F73-AD64-3F4E950ECE47}" srcOrd="1" destOrd="0" presId="urn:microsoft.com/office/officeart/2005/8/layout/radial3"/>
    <dgm:cxn modelId="{E0EC7CD5-8EB2-4373-AA3A-D6563B277F13}" type="presParOf" srcId="{8A06BD1A-001E-49EA-890D-B000C5117C20}" destId="{AE1A5281-4007-4CAA-8C09-CACCE28ACA2E}" srcOrd="2" destOrd="0" presId="urn:microsoft.com/office/officeart/2005/8/layout/radial3"/>
    <dgm:cxn modelId="{58F108E9-2531-4F03-AFAA-009B6D3764D7}" type="presParOf" srcId="{8A06BD1A-001E-49EA-890D-B000C5117C20}" destId="{7C3467C3-C3B8-4C31-8C37-FA2CCCCC974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56D54-5AA4-4C6B-B616-DECD6C5EC4B1}">
      <dsp:nvSpPr>
        <dsp:cNvPr id="0" name=""/>
        <dsp:cNvSpPr/>
      </dsp:nvSpPr>
      <dsp:spPr>
        <a:xfrm>
          <a:off x="2112655" y="1587895"/>
          <a:ext cx="3132752" cy="26915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500" kern="1200" dirty="0"/>
            <a:t>Осуществление и мониторинг Конвенции</a:t>
          </a:r>
          <a:endParaRPr lang="ru-RU" sz="2500" kern="1200" dirty="0"/>
        </a:p>
      </dsp:txBody>
      <dsp:txXfrm>
        <a:off x="2571436" y="1982068"/>
        <a:ext cx="2215190" cy="1903234"/>
      </dsp:txXfrm>
    </dsp:sp>
    <dsp:sp modelId="{54275520-029A-4F73-AD64-3F4E950ECE47}">
      <dsp:nvSpPr>
        <dsp:cNvPr id="0" name=""/>
        <dsp:cNvSpPr/>
      </dsp:nvSpPr>
      <dsp:spPr>
        <a:xfrm>
          <a:off x="2595047" y="217480"/>
          <a:ext cx="2188870" cy="137818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Курирующая инстанция </a:t>
          </a:r>
          <a:r>
            <a:rPr lang="en-US" sz="1400" b="0" kern="1200" dirty="0" smtClean="0"/>
            <a:t>и </a:t>
          </a:r>
          <a:r>
            <a:rPr lang="en-US" sz="1400" b="0" kern="1200" dirty="0" smtClean="0"/>
            <a:t>координационный механизм</a:t>
          </a:r>
          <a:endParaRPr lang="ru-RU" sz="1400" b="0" kern="1200" dirty="0"/>
        </a:p>
      </dsp:txBody>
      <dsp:txXfrm>
        <a:off x="2915600" y="419310"/>
        <a:ext cx="1547764" cy="974520"/>
      </dsp:txXfrm>
    </dsp:sp>
    <dsp:sp modelId="{AE1A5281-4007-4CAA-8C09-CACCE28ACA2E}">
      <dsp:nvSpPr>
        <dsp:cNvPr id="0" name=""/>
        <dsp:cNvSpPr/>
      </dsp:nvSpPr>
      <dsp:spPr>
        <a:xfrm>
          <a:off x="4425175" y="3208057"/>
          <a:ext cx="2009741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Национальная система мониторинга</a:t>
          </a:r>
          <a:endParaRPr lang="ru-RU" sz="1600" kern="1200" dirty="0"/>
        </a:p>
      </dsp:txBody>
      <dsp:txXfrm>
        <a:off x="4719495" y="3434260"/>
        <a:ext cx="1421101" cy="1092206"/>
      </dsp:txXfrm>
    </dsp:sp>
    <dsp:sp modelId="{7C3467C3-C3B8-4C31-8C37-FA2CCCCC9748}">
      <dsp:nvSpPr>
        <dsp:cNvPr id="0" name=""/>
        <dsp:cNvSpPr/>
      </dsp:nvSpPr>
      <dsp:spPr>
        <a:xfrm>
          <a:off x="956482" y="3208057"/>
          <a:ext cx="1984873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Гражданское общество, </a:t>
          </a:r>
          <a:r>
            <a:rPr lang="ru-RU" sz="1600" b="0" kern="1200" dirty="0" smtClean="0"/>
            <a:t>люди с инвалидностью</a:t>
          </a:r>
          <a:r>
            <a:rPr lang="en-US" sz="1600" b="0" kern="1200" dirty="0" smtClean="0"/>
            <a:t> </a:t>
          </a:r>
          <a:r>
            <a:rPr lang="en-US" sz="1600" b="0" kern="1200" dirty="0" smtClean="0"/>
            <a:t>и </a:t>
          </a:r>
          <a:r>
            <a:rPr lang="en-US" sz="1600" b="0" kern="1200" dirty="0" smtClean="0"/>
            <a:t>О</a:t>
          </a:r>
          <a:r>
            <a:rPr lang="ru-RU" sz="1600" b="0" kern="1200" dirty="0" smtClean="0"/>
            <a:t>Л</a:t>
          </a:r>
          <a:r>
            <a:rPr lang="en-US" sz="1600" b="0" kern="1200" dirty="0" smtClean="0"/>
            <a:t>И</a:t>
          </a:r>
          <a:r>
            <a:rPr lang="en-US" sz="1600" b="0" kern="1200" dirty="0" smtClean="0"/>
            <a:t>, СМИ, ученые</a:t>
          </a:r>
        </a:p>
      </dsp:txBody>
      <dsp:txXfrm>
        <a:off x="1247160" y="3434260"/>
        <a:ext cx="1403517" cy="1092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B933F94-D710-4291-99AD-DE2F5916B281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192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E86673-3BAF-4C41-912E-E7B76960ABE7}" type="datetimeFigureOut">
              <a:rPr lang="en-GB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31343B-3107-4212-99D7-1FC24C75F9D9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337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C3A9673-0546-4E44-87E0-3CBA84DDA8A4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89687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A2BAD79-D62B-4948-9C96-D590FA1D83E8}" type="slidenum">
              <a:rPr lang="en-GB" smtClean="0"/>
              <a:pPr eaLnBrk="1" hangingPunct="1"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69145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CCC7ADC-8EB1-479A-9E0D-BDB77939C753}" type="slidenum">
              <a:rPr lang="en-GB" smtClean="0"/>
              <a:pPr eaLnBrk="1" hangingPunct="1"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9830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B73F06-5F5C-4CC4-9900-1687B0CDAEA6}" type="slidenum">
              <a:rPr lang="en-GB" smtClean="0"/>
              <a:pPr eaLnBrk="1" hangingPunct="1"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0443929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0B818ADC-1E8C-4B9F-871A-0828C2FA7BD9}" type="slidenum">
              <a:rPr lang="en-GB" smtClean="0"/>
              <a:pPr eaLnBrk="1" hangingPunct="1"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76659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CC3C77E-8F1E-420A-A892-B13F2438E8A5}" type="slidenum">
              <a:rPr lang="en-GB" smtClean="0"/>
              <a:pPr eaLnBrk="1" hangingPunct="1"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46619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06BBF14-34AD-4D67-B97E-63BA178EF627}" type="slidenum">
              <a:rPr lang="en-GB" smtClean="0"/>
              <a:pPr eaLnBrk="1" hangingPunct="1"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16996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b="1" smtClean="0"/>
              <a:t>Слайд 4</a:t>
            </a:r>
          </a:p>
          <a:p>
            <a:pPr eaLnBrk="1" hangingPunct="1">
              <a:spcBef>
                <a:spcPct val="0"/>
              </a:spcBef>
            </a:pPr>
            <a:endParaRPr lang="ru-RU" b="1" smtClean="0"/>
          </a:p>
          <a:p>
            <a:pPr eaLnBrk="1" hangingPunct="1">
              <a:spcBef>
                <a:spcPct val="0"/>
              </a:spcBef>
            </a:pPr>
            <a:r>
              <a:rPr dirty="0" smtClean="0"/>
              <a:t>На этом слайде показаны различные механизмы, которые могут играть определенную роль в системе национального осуществления и мониторинга.  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r>
              <a:rPr dirty="0" smtClean="0"/>
              <a:t>Несмотря на то, что Конвенция напрямую предлагает три механизма, а именно: координационные центры, координационные механизмы и независимые системы/структуры мониторинга, другие механизмы также могут оказывать помощь в деле осуществления и мониторинга.  Примерами могут служить парламент, суды, гражданское общество.</a:t>
            </a:r>
            <a:endParaRPr lang="ru-RU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D1D102D-8B67-4564-8631-AA28DB591953}" type="slidenum">
              <a:rPr lang="en-US" smtClean="0">
                <a:cs typeface="Arial" charset="0"/>
              </a:rPr>
              <a:pPr eaLnBrk="1" hangingPunct="1"/>
              <a:t>3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730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9CE23B5-8B80-4BB8-9C20-B4D244EC1AF6}" type="slidenum">
              <a:rPr lang="en-GB" smtClean="0"/>
              <a:pPr eaLnBrk="1" hangingPunct="1"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52436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94FC7F-FFA6-48C0-A417-F5FAA42E887B}" type="slidenum">
              <a:rPr lang="en-GB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87221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5238D41-FE3A-4C4F-A52E-2EBE7FC4C6CC}" type="slidenum">
              <a:rPr lang="en-GB" smtClean="0"/>
              <a:pPr eaLnBrk="1" hangingPunct="1"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8743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03EF4E-14D0-4B76-9951-62D36AB48D52}" type="slidenum">
              <a:rPr lang="en-GB" smtClean="0"/>
              <a:pPr eaLnBrk="1" hangingPunct="1"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013339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B841B0-8DBB-461A-A5D5-E6CAA6E4D2ED}" type="slidenum">
              <a:rPr lang="en-GB" smtClean="0"/>
              <a:pPr eaLnBrk="1" hangingPunct="1"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55147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B81CFD2-DB34-4831-86C7-7EC2A4EBD39D}" type="slidenum">
              <a:rPr lang="en-GB" smtClean="0"/>
              <a:pPr eaLnBrk="1" hangingPunct="1"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65654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61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56117-CF58-49C0-B599-2CFECAF9D87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9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2C93-B8CE-432B-A223-CC531B9E7F60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7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BAEC-024B-4147-ADD3-155C60D2B90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37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1AEA-E93E-4DA7-8B80-1F1B5A6D9B19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00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81696-7640-432C-BBBB-7DD634C24890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93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D8AB-B751-4BB9-8114-FBE98C931017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13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C9937-3860-4BC1-B7FB-F577D7A4B2DC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43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1B273011-9DD8-407F-9341-3683DF98FD36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9" r:id="rId7"/>
    <p:sldLayoutId id="2147483910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</a:rPr>
              <a:t>Модуль 6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ru-RU" sz="3400" dirty="0" smtClean="0">
                <a:latin typeface="Arial" charset="0"/>
              </a:rPr>
              <a:t>Национальные структуры осуществления и мониторинга</a:t>
            </a:r>
            <a:r>
              <a:rPr dirty="0"/>
              <a:t/>
            </a:r>
            <a:br>
              <a:rPr dirty="0"/>
            </a:br>
            <a:endParaRPr lang="ru-RU" sz="3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Функции</a:t>
            </a:r>
            <a:r>
              <a:t/>
            </a:r>
            <a:br/>
            <a:endParaRPr lang="ru-RU" sz="3600" smtClean="0">
              <a:latin typeface="Arial" charset="0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6000" y="1365250"/>
            <a:ext cx="7056438" cy="61595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latin typeface="Arial" pitchFamily="34" charset="0"/>
              </a:rPr>
              <a:t>Национальные независимые механизмы</a:t>
            </a:r>
          </a:p>
        </p:txBody>
      </p:sp>
      <p:sp>
        <p:nvSpPr>
          <p:cNvPr id="5" name="Rectangle 4"/>
          <p:cNvSpPr/>
          <p:nvPr/>
        </p:nvSpPr>
        <p:spPr>
          <a:xfrm>
            <a:off x="1016000" y="2225675"/>
            <a:ext cx="1968500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000" b="1" dirty="0">
                <a:latin typeface="Arial" pitchFamily="34" charset="0"/>
              </a:rPr>
              <a:t>Поощрение</a:t>
            </a:r>
          </a:p>
        </p:txBody>
      </p:sp>
      <p:sp>
        <p:nvSpPr>
          <p:cNvPr id="6" name="Rectangle 5"/>
          <p:cNvSpPr/>
          <p:nvPr/>
        </p:nvSpPr>
        <p:spPr>
          <a:xfrm>
            <a:off x="3521075" y="2225675"/>
            <a:ext cx="2046288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000" b="1" dirty="0">
                <a:latin typeface="Arial" pitchFamily="34" charset="0"/>
              </a:rPr>
              <a:t>Защита</a:t>
            </a:r>
          </a:p>
        </p:txBody>
      </p:sp>
      <p:sp>
        <p:nvSpPr>
          <p:cNvPr id="7" name="Rectangle 6"/>
          <p:cNvSpPr/>
          <p:nvPr/>
        </p:nvSpPr>
        <p:spPr>
          <a:xfrm>
            <a:off x="6043613" y="2225675"/>
            <a:ext cx="2028825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000" b="1" dirty="0">
                <a:latin typeface="Arial" pitchFamily="34" charset="0"/>
              </a:rPr>
              <a:t>Мониторинг</a:t>
            </a:r>
          </a:p>
        </p:txBody>
      </p:sp>
      <p:sp>
        <p:nvSpPr>
          <p:cNvPr id="8" name="Down Arrow 7"/>
          <p:cNvSpPr/>
          <p:nvPr/>
        </p:nvSpPr>
        <p:spPr>
          <a:xfrm>
            <a:off x="1757363" y="2682875"/>
            <a:ext cx="484187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4302125" y="2682875"/>
            <a:ext cx="484188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6861175" y="2682875"/>
            <a:ext cx="485775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Flowchart: Process 10"/>
          <p:cNvSpPr/>
          <p:nvPr/>
        </p:nvSpPr>
        <p:spPr>
          <a:xfrm>
            <a:off x="1016000" y="3171826"/>
            <a:ext cx="2057400" cy="2844800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Повышение осведомленности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Пропаганда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Содействие ратификации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Образование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Обучение 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Консультирование правительства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3521075" y="3171826"/>
            <a:ext cx="2046288" cy="2857499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Индивидуальные жалобы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Консультации в суде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Борьба с дискриминацией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Участие СМИ и парламента</a:t>
            </a:r>
            <a:endParaRPr lang="ru-RU" sz="1400" dirty="0">
              <a:latin typeface="Arial" pitchFamily="34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6043613" y="3171826"/>
            <a:ext cx="2028825" cy="2857500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Запросы граждан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Исследования и опросы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Обзоры законодательства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Ежегодные доклады Комитету</a:t>
            </a:r>
          </a:p>
          <a:p>
            <a:pPr marL="285750" indent="-28575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1400" dirty="0" smtClean="0">
                <a:latin typeface="Arial" pitchFamily="34" charset="0"/>
              </a:rPr>
              <a:t>Альтернативные доклады Комитету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Парламенты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Arial" pitchFamily="34" charset="0"/>
              </a:rPr>
              <a:t>Парламентские комитеты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Arial" pitchFamily="34" charset="0"/>
              </a:rPr>
              <a:t>Комиссии по расследованию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Arial" pitchFamily="34" charset="0"/>
              </a:rPr>
              <a:t>Прямые вопросы министрам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Arial" pitchFamily="34" charset="0"/>
              </a:rPr>
              <a:t>Контроль назначения должностных лиц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Arial" pitchFamily="34" charset="0"/>
              </a:rPr>
              <a:t>Надзор за неправительственными общественными структурами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Arial" pitchFamily="34" charset="0"/>
              </a:rPr>
              <a:t>Бюджетный и финансовый контроль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ru-RU" sz="26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Суды и трибуналы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70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600" dirty="0" smtClean="0">
              <a:cs typeface="Arial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Arial" pitchFamily="34" charset="0"/>
              </a:rPr>
              <a:t>Защита прав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Arial" pitchFamily="34" charset="0"/>
              </a:rPr>
              <a:t>Предоставление средств судебной защиты, обеспеченных правовой санкцией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Arial" pitchFamily="34" charset="0"/>
              </a:rPr>
              <a:t>Толкование и применение Конвенции на национальном уровне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Arial" pitchFamily="34" charset="0"/>
              </a:rPr>
              <a:t>Дополнение к механизмам согласно статьи 33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Arial" pitchFamily="34" charset="0"/>
              </a:rPr>
              <a:t>Выявление "узких мест" в сфере осуществления Конвенции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Arial" pitchFamily="34" charset="0"/>
              </a:rPr>
              <a:t>Начало реформы законодательства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Arial" pitchFamily="34" charset="0"/>
              </a:rPr>
              <a:t>Предотвращение повторного возникновения аналогичных проблем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Участие гражданского общества</a:t>
            </a:r>
            <a:r>
              <a:rPr dirty="0"/>
              <a:t/>
            </a:r>
            <a:br>
              <a:rPr dirty="0"/>
            </a:b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598488" y="1365250"/>
            <a:ext cx="79883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488" y="1808163"/>
            <a:ext cx="7988300" cy="306228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i="1" dirty="0" smtClean="0">
                <a:latin typeface="Arial" pitchFamily="34" charset="0"/>
              </a:rPr>
              <a:t>Гражданское общество, в частности инвалиды и представляющие их организации, в полном объеме вовлекаются в процесс наблюдения и участвуют в нем.</a:t>
            </a:r>
          </a:p>
          <a:p>
            <a:pPr algn="just">
              <a:defRPr/>
            </a:pPr>
            <a:endParaRPr lang="ru-RU" dirty="0"/>
          </a:p>
          <a:p>
            <a:pPr algn="r">
              <a:defRPr/>
            </a:pPr>
            <a:r>
              <a:rPr lang="ru-RU" sz="2800" dirty="0"/>
              <a:t>с</a:t>
            </a:r>
            <a:r>
              <a:rPr lang="en-US" sz="2800" dirty="0" err="1" smtClean="0"/>
              <a:t>т</a:t>
            </a:r>
            <a:r>
              <a:rPr lang="en-US" sz="2800" dirty="0" smtClean="0"/>
              <a:t>. 33 (3)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Arial" charset="0"/>
              </a:rPr>
              <a:t>Источники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ru-RU" sz="2200" dirty="0" smtClean="0">
                <a:latin typeface="Arial" charset="0"/>
              </a:rPr>
              <a:t>Конвенция о правах инвалидов;</a:t>
            </a:r>
          </a:p>
          <a:p>
            <a:pPr eaLnBrk="1" hangingPunct="1"/>
            <a:r>
              <a:rPr lang="ru-RU" sz="2200" dirty="0" err="1" smtClean="0">
                <a:latin typeface="Arial" charset="0"/>
              </a:rPr>
              <a:t>A</a:t>
            </a:r>
            <a:r>
              <a:rPr lang="ru-RU" sz="2200" dirty="0" smtClean="0">
                <a:latin typeface="Arial" charset="0"/>
              </a:rPr>
              <a:t>/HRC/10/48</a:t>
            </a:r>
          </a:p>
          <a:p>
            <a:pPr eaLnBrk="1" hangingPunct="1">
              <a:defRPr/>
            </a:pPr>
            <a:r>
              <a:rPr lang="ru-RU" sz="2400" i="1" dirty="0" err="1" smtClean="0"/>
              <a:t>From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Exclusion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to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Equality</a:t>
            </a:r>
            <a:r>
              <a:rPr lang="ru-RU" sz="2400" i="1" dirty="0" smtClean="0"/>
              <a:t>: </a:t>
            </a:r>
            <a:r>
              <a:rPr lang="ru-RU" sz="2400" i="1" dirty="0" err="1" smtClean="0"/>
              <a:t>Realizing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the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Rights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of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Persons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with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Disabilities</a:t>
            </a:r>
            <a:r>
              <a:rPr lang="ru-RU" sz="2400" i="1" dirty="0" smtClean="0"/>
              <a:t>—</a:t>
            </a:r>
            <a:r>
              <a:rPr lang="ru-RU" sz="2400" i="1" dirty="0" err="1" smtClean="0"/>
              <a:t>Handbook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for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Parliamentarians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on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the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Convention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on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the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Rights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of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Persons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with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Disabilities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and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its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Optional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Protocol</a:t>
            </a:r>
            <a:r>
              <a:rPr lang="ru-RU" sz="2400" dirty="0" smtClean="0"/>
              <a:t> (HR/PUB/07/6)</a:t>
            </a:r>
            <a:endParaRPr lang="ru-RU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29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Определить основных субъектов-исполнителей с функциями по осуществлению и мониторингу Конвенции</a:t>
            </a:r>
            <a:endParaRPr lang="ru-RU" sz="20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ru-RU" sz="24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Изучить основные функции участников процессов осуществления и мониторинга</a:t>
            </a:r>
            <a:endParaRPr lang="ru-RU" sz="2000" dirty="0"/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330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Основные субъекты-исполнители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Курирующая инстанция и </a:t>
            </a:r>
            <a:r>
              <a:rPr lang="ru-RU" sz="2000" dirty="0" smtClean="0"/>
              <a:t>координационные механизмы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Национальные независимые механизмы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Парламенты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Суды и трибуналы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Участие гражданского общества</a:t>
            </a:r>
          </a:p>
          <a:p>
            <a:pPr>
              <a:spcBef>
                <a:spcPct val="20000"/>
              </a:spcBef>
              <a:buClr>
                <a:schemeClr val="tx2"/>
              </a:buClr>
            </a:pPr>
            <a:endParaRPr lang="ru-RU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Цель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Содержание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Connector 15"/>
          <p:cNvSpPr/>
          <p:nvPr/>
        </p:nvSpPr>
        <p:spPr>
          <a:xfrm>
            <a:off x="1981200" y="1219200"/>
            <a:ext cx="5257800" cy="4953000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2590800" y="1752600"/>
            <a:ext cx="4038600" cy="3886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2" name="Rectangle 1"/>
          <p:cNvSpPr>
            <a:spLocks noChangeArrowheads="1"/>
          </p:cNvSpPr>
          <p:nvPr/>
        </p:nvSpPr>
        <p:spPr bwMode="auto">
          <a:xfrm>
            <a:off x="457200" y="331788"/>
            <a:ext cx="8329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en-US" sz="3600" b="1">
                <a:solidFill>
                  <a:schemeClr val="tx2"/>
                </a:solidFill>
              </a:rPr>
              <a:t>Субъекты-исполнители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071823169"/>
              </p:ext>
            </p:extLst>
          </p:nvPr>
        </p:nvGraphicFramePr>
        <p:xfrm>
          <a:off x="914400" y="762000"/>
          <a:ext cx="739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5532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2" name="Oval 21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dirty="0" smtClean="0">
                  <a:solidFill>
                    <a:schemeClr val="bg1"/>
                  </a:solidFill>
                </a:rPr>
                <a:t>Парламент</a:t>
              </a:r>
              <a:endParaRPr lang="ru-RU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906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dirty="0" smtClean="0">
                  <a:solidFill>
                    <a:schemeClr val="bg1"/>
                  </a:solidFill>
                </a:rPr>
                <a:t>Суды и трибуналы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94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Координационные центры и координационные механизмы</a:t>
            </a: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612901"/>
            <a:ext cx="7056438" cy="4217988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i="1" dirty="0" smtClean="0">
                <a:latin typeface="Arial" pitchFamily="34" charset="0"/>
              </a:rPr>
              <a:t>Государства-участники в соответствии со своим организационным устройством назначают </a:t>
            </a:r>
            <a:r>
              <a:rPr lang="en-US" sz="2000" b="1" i="1" dirty="0" smtClean="0">
                <a:latin typeface="Arial" pitchFamily="34" charset="0"/>
              </a:rPr>
              <a:t>в правительстве</a:t>
            </a:r>
            <a:r>
              <a:rPr lang="en-US" sz="2000" i="1" dirty="0" smtClean="0">
                <a:latin typeface="Arial" pitchFamily="34" charset="0"/>
              </a:rPr>
              <a:t> </a:t>
            </a:r>
            <a:r>
              <a:rPr lang="en-US" sz="2000" i="1" u="sng" dirty="0" smtClean="0">
                <a:latin typeface="Arial" pitchFamily="34" charset="0"/>
              </a:rPr>
              <a:t>одну или несколько</a:t>
            </a:r>
            <a:r>
              <a:rPr lang="en-US" sz="2000" i="1" dirty="0" smtClean="0">
                <a:latin typeface="Arial" pitchFamily="34" charset="0"/>
              </a:rPr>
              <a:t> </a:t>
            </a:r>
            <a:r>
              <a:rPr lang="en-US" sz="2000" b="1" i="1" dirty="0">
                <a:solidFill>
                  <a:schemeClr val="accent1"/>
                </a:solidFill>
                <a:latin typeface="Arial" pitchFamily="34" charset="0"/>
              </a:rPr>
              <a:t>инстанций</a:t>
            </a:r>
            <a:r>
              <a:rPr lang="en-US" sz="2000" i="1" dirty="0" smtClean="0">
                <a:latin typeface="Arial" pitchFamily="34" charset="0"/>
              </a:rPr>
              <a:t>, </a:t>
            </a:r>
            <a:r>
              <a:rPr lang="en-US" sz="2000" i="1" u="sng" dirty="0" smtClean="0">
                <a:latin typeface="Arial" pitchFamily="34" charset="0"/>
              </a:rPr>
              <a:t>курирующих вопросы, связанные с осуществлением</a:t>
            </a:r>
            <a:r>
              <a:rPr lang="en-US" sz="2000" i="1" dirty="0" smtClean="0">
                <a:latin typeface="Arial" pitchFamily="34" charset="0"/>
              </a:rPr>
              <a:t> настоящей Конвенции, и должным образом изучают возможность учреждения или назначения </a:t>
            </a:r>
            <a:r>
              <a:rPr lang="en-US" sz="2000" b="1" i="1" dirty="0" smtClean="0">
                <a:latin typeface="Arial" pitchFamily="34" charset="0"/>
              </a:rPr>
              <a:t>в правительстве </a:t>
            </a:r>
            <a:r>
              <a:rPr lang="en-US" sz="2000" b="1" i="1" dirty="0">
                <a:solidFill>
                  <a:schemeClr val="accent1"/>
                </a:solidFill>
                <a:latin typeface="Arial" pitchFamily="34" charset="0"/>
              </a:rPr>
              <a:t>координационного механизма</a:t>
            </a:r>
            <a:r>
              <a:rPr lang="en-US" sz="2000" i="1" dirty="0" smtClean="0">
                <a:latin typeface="Arial" pitchFamily="34" charset="0"/>
              </a:rPr>
              <a:t> </a:t>
            </a:r>
            <a:r>
              <a:rPr lang="en-US" sz="2000" i="1" u="sng" dirty="0" smtClean="0">
                <a:latin typeface="Arial" pitchFamily="34" charset="0"/>
              </a:rPr>
              <a:t>для содействия соответствующей работе в различных секторах и на различных уровнях</a:t>
            </a:r>
            <a:r>
              <a:rPr lang="en-US" sz="2000" i="1" dirty="0" smtClean="0">
                <a:latin typeface="Arial" pitchFamily="34" charset="0"/>
              </a:rPr>
              <a:t>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ru-RU" sz="2400" i="1" dirty="0"/>
          </a:p>
          <a:p>
            <a:pPr algn="r">
              <a:defRPr/>
            </a:pPr>
            <a:r>
              <a:rPr lang="en-US" sz="2400" dirty="0" smtClean="0">
                <a:latin typeface="Arial" pitchFamily="34" charset="0"/>
              </a:rPr>
              <a:t>ст. 33(1)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Возможные функции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 dirty="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 dirty="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3600" i="1" dirty="0" err="1">
                <a:solidFill>
                  <a:srgbClr val="FF0000"/>
                </a:solidFill>
              </a:rPr>
              <a:t>Каковы</a:t>
            </a:r>
            <a:r>
              <a:rPr lang="en-US" sz="3600" i="1" dirty="0">
                <a:solidFill>
                  <a:srgbClr val="FF0000"/>
                </a:solidFill>
              </a:rPr>
              <a:t> </a:t>
            </a:r>
            <a:r>
              <a:rPr lang="en-US" sz="3600" i="1" dirty="0" err="1">
                <a:solidFill>
                  <a:srgbClr val="FF0000"/>
                </a:solidFill>
              </a:rPr>
              <a:t>возможные</a:t>
            </a:r>
            <a:r>
              <a:rPr lang="en-US" sz="3600" i="1" dirty="0">
                <a:solidFill>
                  <a:srgbClr val="FF0000"/>
                </a:solidFill>
              </a:rPr>
              <a:t> </a:t>
            </a:r>
            <a:r>
              <a:rPr lang="en-US" sz="3600" i="1" dirty="0" err="1">
                <a:solidFill>
                  <a:srgbClr val="FF0000"/>
                </a:solidFill>
              </a:rPr>
              <a:t>функции</a:t>
            </a:r>
            <a:r>
              <a:rPr lang="en-US" sz="3600" i="1" dirty="0">
                <a:solidFill>
                  <a:srgbClr val="FF0000"/>
                </a:solidFill>
              </a:rPr>
              <a:t> </a:t>
            </a:r>
            <a:r>
              <a:rPr lang="ru-RU" sz="3600" i="1" dirty="0" smtClean="0">
                <a:solidFill>
                  <a:srgbClr val="FF0000"/>
                </a:solidFill>
              </a:rPr>
              <a:t>курирующих инстанций </a:t>
            </a:r>
            <a:r>
              <a:rPr lang="en-US" sz="3600" i="1" dirty="0" smtClean="0">
                <a:solidFill>
                  <a:srgbClr val="FF0000"/>
                </a:solidFill>
              </a:rPr>
              <a:t>и </a:t>
            </a:r>
            <a:r>
              <a:rPr lang="en-US" sz="3600" i="1" dirty="0" err="1">
                <a:solidFill>
                  <a:srgbClr val="FF0000"/>
                </a:solidFill>
              </a:rPr>
              <a:t>координационных</a:t>
            </a:r>
            <a:r>
              <a:rPr lang="en-US" sz="3600" i="1" dirty="0">
                <a:solidFill>
                  <a:srgbClr val="FF0000"/>
                </a:solidFill>
              </a:rPr>
              <a:t> </a:t>
            </a:r>
            <a:r>
              <a:rPr lang="en-US" sz="3600" i="1" dirty="0" err="1">
                <a:solidFill>
                  <a:srgbClr val="FF0000"/>
                </a:solidFill>
              </a:rPr>
              <a:t>механизмов</a:t>
            </a:r>
            <a:r>
              <a:rPr lang="en-US" sz="3600" i="1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Пример: Германия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202654"/>
              </p:ext>
            </p:extLst>
          </p:nvPr>
        </p:nvGraphicFramePr>
        <p:xfrm>
          <a:off x="590550" y="934201"/>
          <a:ext cx="8285163" cy="560824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08150"/>
                <a:gridCol w="2248226"/>
                <a:gridCol w="4328787"/>
              </a:tblGrid>
              <a:tr h="625345">
                <a:tc>
                  <a:txBody>
                    <a:bodyPr/>
                    <a:lstStyle/>
                    <a:p>
                      <a:r>
                        <a:rPr lang="ru-RU" sz="1800" noProof="0" dirty="0" smtClean="0">
                          <a:latin typeface="Arial" pitchFamily="34" charset="0"/>
                        </a:rPr>
                        <a:t>Механизм</a:t>
                      </a:r>
                      <a:endParaRPr lang="ru-RU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noProof="0" smtClean="0">
                          <a:latin typeface="Arial" pitchFamily="34" charset="0"/>
                        </a:rPr>
                        <a:t>Ответственные структуры</a:t>
                      </a:r>
                      <a:endParaRPr lang="ru-RU" sz="18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r>
                        <a:rPr lang="ru-RU" sz="1800" noProof="0" smtClean="0">
                          <a:latin typeface="Arial" pitchFamily="34" charset="0"/>
                        </a:rPr>
                        <a:t>Состав и мандат</a:t>
                      </a:r>
                      <a:endParaRPr lang="ru-RU" sz="18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548500">
                <a:tc>
                  <a:txBody>
                    <a:bodyPr/>
                    <a:lstStyle/>
                    <a:p>
                      <a:r>
                        <a:rPr lang="ru-RU" sz="1400" noProof="0" dirty="0" smtClean="0">
                          <a:latin typeface="Arial" pitchFamily="34" charset="0"/>
                        </a:rPr>
                        <a:t>Курирующая инстанция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Федеральное министерство труда и социальных вопросов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Территориальные координационные центры в 16 землях</a:t>
                      </a:r>
                      <a:r>
                        <a:rPr lang="ru-RU" sz="1400" i="0" noProof="0" smtClean="0">
                          <a:latin typeface="Arial" pitchFamily="34" charset="0"/>
                        </a:rPr>
                        <a:t> </a:t>
                      </a:r>
                      <a:endParaRPr lang="ru-RU" sz="1400" i="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Взаимодействие с 16 землями по вопросам осуществления</a:t>
                      </a:r>
                      <a:endParaRPr lang="ru-RU" sz="1400" noProof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Рабочая группа для регулярных консультаций с </a:t>
                      </a:r>
                      <a:r>
                        <a:rPr lang="ru-RU" sz="1400" noProof="0" dirty="0" smtClean="0">
                          <a:latin typeface="Arial" pitchFamily="34" charset="0"/>
                        </a:rPr>
                        <a:t>ОЛИ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340046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Координационный механизм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Уполномоченный Федерального правительства по вопросам, связанным с инвалидами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Штат: 13 человек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noProof="0" dirty="0" smtClean="0">
                          <a:latin typeface="Arial" pitchFamily="34" charset="0"/>
                        </a:rPr>
                        <a:t>Повышение осведомленности о Конвенции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noProof="0" dirty="0" smtClean="0">
                          <a:latin typeface="Arial" pitchFamily="34" charset="0"/>
                        </a:rPr>
                        <a:t>Консультации Федеральному правительству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noProof="0" dirty="0" smtClean="0">
                          <a:latin typeface="Arial" pitchFamily="34" charset="0"/>
                        </a:rPr>
                        <a:t>Содействие сотрудничеству между министерствами и </a:t>
                      </a:r>
                      <a:r>
                        <a:rPr lang="ru-RU" sz="1400" baseline="0" noProof="0" dirty="0" smtClean="0">
                          <a:latin typeface="Arial" pitchFamily="34" charset="0"/>
                        </a:rPr>
                        <a:t>ОЛИ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965408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Консультативный орган (не требуется по Конвенции)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Комитет по вопросам социальной интеграции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Состав Комитета: один Федеральный уполномоченный, один государственный уполномоченный, независимые эксперты и 10 представителей </a:t>
                      </a:r>
                      <a:r>
                        <a:rPr lang="ru-RU" sz="1400" noProof="0" dirty="0" smtClean="0">
                          <a:latin typeface="Arial" pitchFamily="34" charset="0"/>
                        </a:rPr>
                        <a:t>ОЛИ </a:t>
                      </a:r>
                      <a:endParaRPr lang="ru-RU" sz="1400" noProof="0" dirty="0" smtClean="0">
                        <a:latin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Штат: 2 человека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Продвижение Конвенции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Выдача рекомендаций Правительству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Координация деятельности 4 тематических рабочих групп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529638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Пример: Испания</a:t>
            </a:r>
            <a:r>
              <a:t/>
            </a:r>
            <a:br/>
            <a:endParaRPr lang="ru-RU" sz="360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511300"/>
            <a:ext cx="7056438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128546"/>
              </p:ext>
            </p:extLst>
          </p:nvPr>
        </p:nvGraphicFramePr>
        <p:xfrm>
          <a:off x="619125" y="1080949"/>
          <a:ext cx="8080375" cy="490710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95729"/>
                <a:gridCol w="2541083"/>
                <a:gridCol w="3643563"/>
              </a:tblGrid>
              <a:tr h="370810">
                <a:tc>
                  <a:txBody>
                    <a:bodyPr/>
                    <a:lstStyle/>
                    <a:p>
                      <a:r>
                        <a:rPr lang="ru-RU" sz="1800" noProof="0" dirty="0" smtClean="0">
                          <a:latin typeface="Arial" pitchFamily="34" charset="0"/>
                        </a:rPr>
                        <a:t>Механизм</a:t>
                      </a:r>
                      <a:endParaRPr lang="ru-RU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noProof="0" smtClean="0">
                          <a:latin typeface="Arial" pitchFamily="34" charset="0"/>
                        </a:rPr>
                        <a:t>Ответственные структуры</a:t>
                      </a:r>
                      <a:endParaRPr lang="ru-RU" sz="18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noProof="0" smtClean="0">
                          <a:latin typeface="Arial" pitchFamily="34" charset="0"/>
                        </a:rPr>
                        <a:t>Состав и мандат</a:t>
                      </a:r>
                      <a:endParaRPr lang="ru-RU" sz="18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</a:tr>
              <a:tr h="1554356">
                <a:tc>
                  <a:txBody>
                    <a:bodyPr/>
                    <a:lstStyle/>
                    <a:p>
                      <a:r>
                        <a:rPr lang="ru-RU" sz="1400" noProof="0" dirty="0" smtClean="0">
                          <a:latin typeface="Arial" pitchFamily="34" charset="0"/>
                        </a:rPr>
                        <a:t>Курирующая  инстанция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Главное управление по координации секторальной политики по вопросам инвалидности Министерства здравоохранения, социального обеспечения и равноправия 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Штат: 46 сотрудников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Осуществление политики в сфере инвалидности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Координация деятельности министерств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noProof="0" dirty="0" smtClean="0">
                          <a:latin typeface="Arial" pitchFamily="34" charset="0"/>
                        </a:rPr>
                        <a:t>Координация взаимодействия центрального правительства с автономными общинами</a:t>
                      </a: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41997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Координационный механизм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Национальный совет по вопросам инвалидности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Состав: 40 членов координационного центра, в том числе президент, три вице-президента,16 представителей 12-ти других министерств,16 представителей </a:t>
                      </a:r>
                      <a:r>
                        <a:rPr lang="ru-RU" sz="1400" noProof="0" dirty="0" smtClean="0">
                          <a:latin typeface="Arial" pitchFamily="34" charset="0"/>
                        </a:rPr>
                        <a:t>ОЛИ</a:t>
                      </a:r>
                      <a:r>
                        <a:rPr lang="ru-RU" sz="1400" baseline="0" noProof="0" dirty="0" smtClean="0">
                          <a:latin typeface="Arial" pitchFamily="34" charset="0"/>
                        </a:rPr>
                        <a:t> </a:t>
                      </a:r>
                      <a:r>
                        <a:rPr lang="ru-RU" sz="1400" baseline="0" noProof="0" dirty="0" smtClean="0">
                          <a:latin typeface="Arial" pitchFamily="34" charset="0"/>
                        </a:rPr>
                        <a:t>и 4 эксперта 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noProof="0" dirty="0" smtClean="0">
                          <a:latin typeface="Arial" pitchFamily="34" charset="0"/>
                        </a:rPr>
                        <a:t>Координация выполнения программ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400" baseline="0" noProof="0" dirty="0" smtClean="0">
                          <a:latin typeface="Arial" pitchFamily="34" charset="0"/>
                        </a:rPr>
                        <a:t>Содействие сотрудничеству между министерствами и </a:t>
                      </a:r>
                      <a:r>
                        <a:rPr lang="ru-RU" sz="1400" baseline="0" noProof="0" dirty="0" smtClean="0">
                          <a:latin typeface="Arial" pitchFamily="34" charset="0"/>
                        </a:rPr>
                        <a:t>ОЛИ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Национальные независимые механизмы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612900"/>
            <a:ext cx="7056438" cy="413226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i="1" dirty="0" smtClean="0">
                <a:latin typeface="Arial" pitchFamily="34" charset="0"/>
              </a:rPr>
              <a:t>Государства-участники ...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000" i="1" dirty="0" smtClean="0">
                <a:latin typeface="Arial" pitchFamily="34" charset="0"/>
              </a:rPr>
              <a:t>... поддерживают, укрепляют, назначают или учреждают </a:t>
            </a:r>
            <a:r>
              <a:rPr lang="ru-RU" sz="2000" b="1" i="1" dirty="0" smtClean="0">
                <a:latin typeface="Arial" pitchFamily="34" charset="0"/>
              </a:rPr>
              <a:t>структуру, включающую один или несколько независимых механизмов</a:t>
            </a:r>
            <a:r>
              <a:rPr lang="ru-RU" sz="2000" i="1" dirty="0" smtClean="0">
                <a:latin typeface="Arial" pitchFamily="34" charset="0"/>
              </a:rPr>
              <a:t>...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000" i="1" dirty="0" smtClean="0">
                <a:latin typeface="Arial" pitchFamily="34" charset="0"/>
              </a:rPr>
              <a:t>...для </a:t>
            </a:r>
            <a:r>
              <a:rPr lang="ru-RU" sz="2000" b="1" i="1" dirty="0" smtClean="0">
                <a:latin typeface="Arial" pitchFamily="34" charset="0"/>
              </a:rPr>
              <a:t>поощрения, защиты и мониторинга</a:t>
            </a:r>
            <a:r>
              <a:rPr lang="ru-RU" sz="2000" i="1" dirty="0" smtClean="0">
                <a:latin typeface="Arial" pitchFamily="34" charset="0"/>
              </a:rPr>
              <a:t> осуществления Конвенции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000" i="1" dirty="0" smtClean="0">
                <a:latin typeface="Arial" pitchFamily="34" charset="0"/>
              </a:rPr>
              <a:t>...принимают во внимание </a:t>
            </a:r>
            <a:r>
              <a:rPr lang="ru-RU" sz="2000" b="1" i="1" dirty="0" smtClean="0">
                <a:latin typeface="Arial" pitchFamily="34" charset="0"/>
              </a:rPr>
              <a:t>принципы, касающиеся статуса и функционирования национальных учреждений, занимающихся защитой и поощрением прав человека</a:t>
            </a:r>
            <a:r>
              <a:rPr lang="ru-RU" sz="2000" i="1" dirty="0" smtClean="0">
                <a:latin typeface="Arial" pitchFamily="34" charset="0"/>
              </a:rPr>
              <a:t>.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2000" dirty="0" smtClean="0">
                <a:latin typeface="Arial" pitchFamily="34" charset="0"/>
              </a:rPr>
              <a:t>с</a:t>
            </a:r>
            <a:r>
              <a:rPr lang="en-US" sz="2000" dirty="0" err="1" smtClean="0">
                <a:latin typeface="Arial" pitchFamily="34" charset="0"/>
              </a:rPr>
              <a:t>т</a:t>
            </a:r>
            <a:r>
              <a:rPr lang="en-US" sz="2000" dirty="0" smtClean="0">
                <a:latin typeface="Arial" pitchFamily="34" charset="0"/>
              </a:rPr>
              <a:t>. 33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Создание системы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63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6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800" dirty="0" smtClean="0"/>
              <a:t>Поддерживать, укреплять, назначать или учреждать?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800" dirty="0" smtClean="0"/>
              <a:t>Механизм или механизмы? </a:t>
            </a:r>
            <a:endParaRPr lang="ru-RU" sz="28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800" dirty="0" smtClean="0"/>
              <a:t>Соответствие Парижским принципам?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ru-RU" sz="2800" dirty="0" smtClean="0"/>
              <a:t>Независимость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ru-RU" sz="2800" dirty="0" smtClean="0"/>
              <a:t>Множественность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800" dirty="0" smtClean="0"/>
              <a:t>Доступность?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E3F29D-42A2-4DB5-980C-20111CA1507D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sharepoint/v3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3008</TotalTime>
  <Words>677</Words>
  <Application>Microsoft Office PowerPoint</Application>
  <PresentationFormat>On-screen Show (4:3)</PresentationFormat>
  <Paragraphs>143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ＭＳ Ｐゴシック</vt:lpstr>
      <vt:lpstr>Wingdings</vt:lpstr>
      <vt:lpstr>Thème Office</vt:lpstr>
      <vt:lpstr>Национальные структуры осуществления и мониторинга </vt:lpstr>
      <vt:lpstr>PowerPoint Presentation</vt:lpstr>
      <vt:lpstr>PowerPoint Presentation</vt:lpstr>
      <vt:lpstr>Координационные центры и координационные механизмы</vt:lpstr>
      <vt:lpstr>Возможные функции</vt:lpstr>
      <vt:lpstr>Пример: Германия</vt:lpstr>
      <vt:lpstr>Пример: Испания </vt:lpstr>
      <vt:lpstr>Национальные независимые механизмы</vt:lpstr>
      <vt:lpstr>Создание системы </vt:lpstr>
      <vt:lpstr>Функции </vt:lpstr>
      <vt:lpstr>Парламенты </vt:lpstr>
      <vt:lpstr>Суды и трибуналы </vt:lpstr>
      <vt:lpstr>Участие гражданского общества </vt:lpstr>
      <vt:lpstr>Источники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Janina Arsenjeva</cp:lastModifiedBy>
  <cp:revision>224</cp:revision>
  <cp:lastPrinted>2011-08-24T07:57:36Z</cp:lastPrinted>
  <dcterms:created xsi:type="dcterms:W3CDTF">2010-05-19T14:44:31Z</dcterms:created>
  <dcterms:modified xsi:type="dcterms:W3CDTF">2015-09-30T14:10:31Z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